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3" roundtripDataSignature="AMtx7mgVVnC+quncWKxDcKLUtqeqnKnq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11" Type="http://schemas.openxmlformats.org/officeDocument/2006/relationships/slide" Target="slides/slide6.xml"/><Relationship Id="rId22" Type="http://schemas.openxmlformats.org/officeDocument/2006/relationships/font" Target="fonts/Roboto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85887d41e3_1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85887d41e3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85887d41e3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85887d41e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85887d41e3_1_1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85887d41e3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5887d41e3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5887d41e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85887d41e3_2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85887d41e3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5887d41e3_2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5887d41e3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85887d41e3_2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85887d41e3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85887d41e3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85887d41e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Adverserial loss is where both generators are trying to fool the </a:t>
            </a:r>
            <a:r>
              <a:rPr lang="en-US"/>
              <a:t>discriminator</a:t>
            </a:r>
            <a:r>
              <a:rPr lang="en-US"/>
              <a:t> in not being able to tell apart the real image from the fake. Use something like least square to capture this (doesn’t preserve identity)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Cycle consistency loss ensures you get back something similar to what you put in after doing a full cycle of translations (from A-&gt;B-&gt;)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showMasterSp="0" type="title">
  <p:cSld name="TITL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/>
          <p:nvPr/>
        </p:nvSpPr>
        <p:spPr>
          <a:xfrm flipH="1" rot="10800000">
            <a:off x="5410182" y="3810000"/>
            <a:ext cx="3733819" cy="910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6" name="Google Shape;26;p8"/>
          <p:cNvSpPr/>
          <p:nvPr/>
        </p:nvSpPr>
        <p:spPr>
          <a:xfrm flipH="1" rot="10800000">
            <a:off x="5410200" y="3897010"/>
            <a:ext cx="3733801" cy="192024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7" name="Google Shape;27;p8"/>
          <p:cNvSpPr/>
          <p:nvPr/>
        </p:nvSpPr>
        <p:spPr>
          <a:xfrm flipH="1" rot="10800000">
            <a:off x="5410200" y="4115167"/>
            <a:ext cx="3733801" cy="9144"/>
          </a:xfrm>
          <a:prstGeom prst="rect">
            <a:avLst/>
          </a:prstGeom>
          <a:solidFill>
            <a:schemeClr val="accent2">
              <a:alpha val="6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" name="Google Shape;28;p8"/>
          <p:cNvSpPr/>
          <p:nvPr/>
        </p:nvSpPr>
        <p:spPr>
          <a:xfrm flipH="1" rot="10800000">
            <a:off x="5410200" y="4164403"/>
            <a:ext cx="196596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" name="Google Shape;29;p8"/>
          <p:cNvSpPr/>
          <p:nvPr/>
        </p:nvSpPr>
        <p:spPr>
          <a:xfrm flipH="1" rot="10800000">
            <a:off x="5410200" y="4199572"/>
            <a:ext cx="1965960" cy="9144"/>
          </a:xfrm>
          <a:prstGeom prst="rect">
            <a:avLst/>
          </a:prstGeom>
          <a:solidFill>
            <a:schemeClr val="accent2">
              <a:alpha val="6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" name="Google Shape;30;p8"/>
          <p:cNvSpPr/>
          <p:nvPr/>
        </p:nvSpPr>
        <p:spPr>
          <a:xfrm>
            <a:off x="5410200" y="3962400"/>
            <a:ext cx="3063240" cy="2743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1" name="Google Shape;31;p8"/>
          <p:cNvSpPr/>
          <p:nvPr/>
        </p:nvSpPr>
        <p:spPr>
          <a:xfrm>
            <a:off x="7376507" y="4060983"/>
            <a:ext cx="1600200" cy="3657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" name="Google Shape;32;p8"/>
          <p:cNvSpPr/>
          <p:nvPr/>
        </p:nvSpPr>
        <p:spPr>
          <a:xfrm>
            <a:off x="1" y="3649662"/>
            <a:ext cx="9144000" cy="244170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" name="Google Shape;33;p8"/>
          <p:cNvSpPr/>
          <p:nvPr/>
        </p:nvSpPr>
        <p:spPr>
          <a:xfrm>
            <a:off x="0" y="3675527"/>
            <a:ext cx="9144001" cy="14067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" name="Google Shape;34;p8"/>
          <p:cNvSpPr/>
          <p:nvPr/>
        </p:nvSpPr>
        <p:spPr>
          <a:xfrm flipH="1" rot="10800000">
            <a:off x="6414051" y="3643090"/>
            <a:ext cx="2729950" cy="248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5" name="Google Shape;35;p8"/>
          <p:cNvSpPr/>
          <p:nvPr/>
        </p:nvSpPr>
        <p:spPr>
          <a:xfrm>
            <a:off x="0" y="0"/>
            <a:ext cx="9144000" cy="37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6" name="Google Shape;36;p8"/>
          <p:cNvSpPr txBox="1"/>
          <p:nvPr>
            <p:ph type="ctrTitle"/>
          </p:nvPr>
        </p:nvSpPr>
        <p:spPr>
          <a:xfrm>
            <a:off x="457200" y="2401887"/>
            <a:ext cx="8458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rebuchet MS"/>
              <a:buNone/>
              <a:defRPr sz="4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8"/>
          <p:cNvSpPr txBox="1"/>
          <p:nvPr>
            <p:ph idx="1" type="subTitle"/>
          </p:nvPr>
        </p:nvSpPr>
        <p:spPr>
          <a:xfrm>
            <a:off x="457200" y="3899938"/>
            <a:ext cx="495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30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2pPr>
            <a:lvl3pPr lvl="2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3pPr>
            <a:lvl4pPr lvl="3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4pPr>
            <a:lvl5pPr lvl="4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5pPr>
            <a:lvl6pPr lvl="5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7pPr>
            <a:lvl8pPr lvl="7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30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8" name="Google Shape;38;p8"/>
          <p:cNvSpPr txBox="1"/>
          <p:nvPr>
            <p:ph idx="10" type="dt"/>
          </p:nvPr>
        </p:nvSpPr>
        <p:spPr>
          <a:xfrm>
            <a:off x="6705600" y="4206240"/>
            <a:ext cx="9601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8"/>
          <p:cNvSpPr txBox="1"/>
          <p:nvPr>
            <p:ph idx="11" type="ftr"/>
          </p:nvPr>
        </p:nvSpPr>
        <p:spPr>
          <a:xfrm>
            <a:off x="5410200" y="4205288"/>
            <a:ext cx="12954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320088" y="1136"/>
            <a:ext cx="747712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algn="r">
              <a:spcBef>
                <a:spcPts val="0"/>
              </a:spcBef>
              <a:buNone/>
              <a:defRPr b="0" i="0" sz="1800" u="none" cap="none" strike="noStrike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 rot="5400000">
            <a:off x="2409444" y="297180"/>
            <a:ext cx="432511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95" name="Google Shape;95;p17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17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7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 rot="5400000">
            <a:off x="4991100" y="2933700"/>
            <a:ext cx="54864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 rot="5400000">
            <a:off x="838200" y="762000"/>
            <a:ext cx="5486400" cy="6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01" name="Google Shape;101;p18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8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indent="-342900" lvl="3" marL="1828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457200" y="2249424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3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9250" lvl="1" marL="914400" algn="l">
              <a:spcBef>
                <a:spcPts val="300"/>
              </a:spcBef>
              <a:spcAft>
                <a:spcPts val="0"/>
              </a:spcAft>
              <a:buSzPts val="1900"/>
              <a:buChar char="▫"/>
              <a:defRPr sz="1900"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3pPr>
            <a:lvl4pPr indent="-342900" lvl="3" marL="1828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0" name="Google Shape;50;p10"/>
          <p:cNvSpPr txBox="1"/>
          <p:nvPr>
            <p:ph idx="2" type="body"/>
          </p:nvPr>
        </p:nvSpPr>
        <p:spPr>
          <a:xfrm>
            <a:off x="4648200" y="2249424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3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49250" lvl="1" marL="914400" algn="l">
              <a:spcBef>
                <a:spcPts val="300"/>
              </a:spcBef>
              <a:spcAft>
                <a:spcPts val="0"/>
              </a:spcAft>
              <a:buSzPts val="1900"/>
              <a:buChar char="▫"/>
              <a:defRPr sz="1900"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3pPr>
            <a:lvl4pPr indent="-342900" lvl="3" marL="18288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 sz="18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1" name="Google Shape;51;p10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0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type="title"/>
          </p:nvPr>
        </p:nvSpPr>
        <p:spPr>
          <a:xfrm>
            <a:off x="722313" y="19812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300"/>
              <a:buFont typeface="Trebuchet MS"/>
              <a:buNone/>
              <a:defRPr b="1" sz="4300" cap="none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722313" y="3367088"/>
            <a:ext cx="7772400" cy="1509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SzPts val="2100"/>
              <a:buNone/>
              <a:defRPr b="0" sz="2100">
                <a:solidFill>
                  <a:schemeClr val="dk2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7" name="Google Shape;57;p11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1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type="title"/>
          </p:nvPr>
        </p:nvSpPr>
        <p:spPr>
          <a:xfrm>
            <a:off x="381000" y="1143000"/>
            <a:ext cx="8382000" cy="10698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  <a:defRPr b="0" i="0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2"/>
          <p:cNvSpPr txBox="1"/>
          <p:nvPr>
            <p:ph idx="1" type="body"/>
          </p:nvPr>
        </p:nvSpPr>
        <p:spPr>
          <a:xfrm>
            <a:off x="381000" y="2244970"/>
            <a:ext cx="4041648" cy="457200"/>
          </a:xfrm>
          <a:prstGeom prst="rect">
            <a:avLst/>
          </a:prstGeom>
          <a:solidFill>
            <a:srgbClr val="328D96">
              <a:alpha val="24705"/>
            </a:srgbClr>
          </a:solidFill>
          <a:ln cap="flat" cmpd="sng" w="127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SzPts val="1900"/>
              <a:buNone/>
              <a:defRPr b="1" sz="1900">
                <a:solidFill>
                  <a:srgbClr val="414141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3" name="Google Shape;63;p12"/>
          <p:cNvSpPr txBox="1"/>
          <p:nvPr>
            <p:ph idx="2" type="body"/>
          </p:nvPr>
        </p:nvSpPr>
        <p:spPr>
          <a:xfrm>
            <a:off x="4721225" y="2244970"/>
            <a:ext cx="4041775" cy="457200"/>
          </a:xfrm>
          <a:prstGeom prst="rect">
            <a:avLst/>
          </a:prstGeom>
          <a:solidFill>
            <a:srgbClr val="328D96">
              <a:alpha val="24705"/>
            </a:srgbClr>
          </a:solidFill>
          <a:ln cap="flat" cmpd="sng" w="127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SzPts val="1900"/>
              <a:buNone/>
              <a:defRPr b="1" sz="1900">
                <a:solidFill>
                  <a:srgbClr val="414141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4" name="Google Shape;64;p12"/>
          <p:cNvSpPr txBox="1"/>
          <p:nvPr>
            <p:ph idx="3" type="body"/>
          </p:nvPr>
        </p:nvSpPr>
        <p:spPr>
          <a:xfrm>
            <a:off x="381000" y="2708519"/>
            <a:ext cx="4041648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3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55600" lvl="1" marL="914400" algn="l">
              <a:spcBef>
                <a:spcPts val="30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3pPr>
            <a:lvl4pPr indent="-330200" lvl="3" marL="1828800" algn="l"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spcBef>
                <a:spcPts val="30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5" name="Google Shape;65;p12"/>
          <p:cNvSpPr txBox="1"/>
          <p:nvPr>
            <p:ph idx="4" type="body"/>
          </p:nvPr>
        </p:nvSpPr>
        <p:spPr>
          <a:xfrm>
            <a:off x="4718304" y="2708519"/>
            <a:ext cx="4041775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spcBef>
                <a:spcPts val="300"/>
              </a:spcBef>
              <a:spcAft>
                <a:spcPts val="0"/>
              </a:spcAft>
              <a:buSzPts val="2000"/>
              <a:buChar char="•"/>
              <a:defRPr sz="2000"/>
            </a:lvl1pPr>
            <a:lvl2pPr indent="-355600" lvl="1" marL="914400" algn="l">
              <a:spcBef>
                <a:spcPts val="300"/>
              </a:spcBef>
              <a:spcAft>
                <a:spcPts val="0"/>
              </a:spcAft>
              <a:buSzPts val="2000"/>
              <a:buChar char="▫"/>
              <a:defRPr sz="2000"/>
            </a:lvl2pPr>
            <a:lvl3pPr indent="-342900" lvl="2" marL="1371600" algn="l"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3pPr>
            <a:lvl4pPr indent="-330200" lvl="3" marL="1828800" algn="l"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spcBef>
                <a:spcPts val="300"/>
              </a:spcBef>
              <a:spcAft>
                <a:spcPts val="0"/>
              </a:spcAft>
              <a:buSzPts val="1600"/>
              <a:buChar char="▫"/>
              <a:defRPr sz="16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6" name="Google Shape;66;p12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12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/>
          <p:nvPr>
            <p:ph type="title"/>
          </p:nvPr>
        </p:nvSpPr>
        <p:spPr>
          <a:xfrm>
            <a:off x="457200" y="1143000"/>
            <a:ext cx="8229600" cy="10698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3"/>
          <p:cNvSpPr txBox="1"/>
          <p:nvPr>
            <p:ph idx="10" type="dt"/>
          </p:nvPr>
        </p:nvSpPr>
        <p:spPr>
          <a:xfrm>
            <a:off x="6583680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3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4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4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5353496" y="1101970"/>
            <a:ext cx="3383280" cy="87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5353496" y="2010727"/>
            <a:ext cx="3383280" cy="4617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1" name="Google Shape;81;p15"/>
          <p:cNvSpPr txBox="1"/>
          <p:nvPr>
            <p:ph idx="2" type="body"/>
          </p:nvPr>
        </p:nvSpPr>
        <p:spPr>
          <a:xfrm>
            <a:off x="152400" y="776287"/>
            <a:ext cx="5102352" cy="5852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300"/>
              </a:spcBef>
              <a:spcAft>
                <a:spcPts val="0"/>
              </a:spcAft>
              <a:buSzPts val="3200"/>
              <a:buChar char="•"/>
              <a:defRPr sz="3200"/>
            </a:lvl1pPr>
            <a:lvl2pPr indent="-406400" lvl="1" marL="914400" algn="l">
              <a:spcBef>
                <a:spcPts val="300"/>
              </a:spcBef>
              <a:spcAft>
                <a:spcPts val="0"/>
              </a:spcAft>
              <a:buSzPts val="2800"/>
              <a:buChar char="▫"/>
              <a:defRPr sz="2800"/>
            </a:lvl2pPr>
            <a:lvl3pPr indent="-381000" lvl="2" marL="1371600" algn="l">
              <a:spcBef>
                <a:spcPts val="300"/>
              </a:spcBef>
              <a:spcAft>
                <a:spcPts val="0"/>
              </a:spcAft>
              <a:buSzPts val="2400"/>
              <a:buChar char="●"/>
              <a:defRPr sz="2400"/>
            </a:lvl3pPr>
            <a:lvl4pPr indent="-355600" lvl="3" marL="1828800" algn="l">
              <a:spcBef>
                <a:spcPts val="3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spcBef>
                <a:spcPts val="300"/>
              </a:spcBef>
              <a:spcAft>
                <a:spcPts val="0"/>
              </a:spcAft>
              <a:buSzPts val="2000"/>
              <a:buChar char="▫"/>
              <a:defRPr sz="20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2" name="Google Shape;82;p15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5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 rot="-5400000">
            <a:off x="3393017" y="3156577"/>
            <a:ext cx="4681637" cy="58680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6"/>
          <p:cNvSpPr/>
          <p:nvPr>
            <p:ph idx="2" type="pic"/>
          </p:nvPr>
        </p:nvSpPr>
        <p:spPr>
          <a:xfrm>
            <a:off x="403671" y="1143000"/>
            <a:ext cx="4572000" cy="4572000"/>
          </a:xfrm>
          <a:prstGeom prst="rect">
            <a:avLst/>
          </a:prstGeom>
          <a:solidFill>
            <a:srgbClr val="EAEAEA"/>
          </a:solidFill>
          <a:ln cap="flat" cmpd="sng" w="50800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7150" rotWithShape="0" algn="tl" dir="4800000" dist="31750">
              <a:srgbClr val="000000">
                <a:alpha val="24705"/>
              </a:srgbClr>
            </a:outerShdw>
          </a:effectLst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Georgia"/>
              <a:buNone/>
              <a:defRPr b="0" i="0" sz="32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Georgia"/>
              <a:buChar char="▫"/>
              <a:defRPr b="0" i="0" sz="26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●"/>
              <a:defRPr b="0" i="0" sz="22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Georgia"/>
              <a:buChar char="▫"/>
              <a:defRPr b="0" i="0" sz="20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6088443" y="3274308"/>
            <a:ext cx="2590800" cy="251648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4570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Georgia"/>
              <a:buNone/>
              <a:defRPr sz="13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SzPts val="1200"/>
              <a:buFont typeface="Georgia"/>
              <a:buNone/>
              <a:defRPr sz="12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SzPts val="1000"/>
              <a:buFont typeface="Georgia"/>
              <a:buNone/>
              <a:defRPr sz="1000"/>
            </a:lvl3pPr>
            <a:lvl4pPr indent="-228600" lvl="3" marL="1828800" algn="l">
              <a:spcBef>
                <a:spcPts val="300"/>
              </a:spcBef>
              <a:spcAft>
                <a:spcPts val="0"/>
              </a:spcAft>
              <a:buSzPts val="900"/>
              <a:buFont typeface="Georgia"/>
              <a:buNone/>
              <a:defRPr sz="900"/>
            </a:lvl4pPr>
            <a:lvl5pPr indent="-228600" lvl="4" marL="2286000" algn="l">
              <a:spcBef>
                <a:spcPts val="300"/>
              </a:spcBef>
              <a:spcAft>
                <a:spcPts val="0"/>
              </a:spcAft>
              <a:buSzPts val="900"/>
              <a:buFont typeface="Georgia"/>
              <a:buNone/>
              <a:defRPr sz="900"/>
            </a:lvl5pPr>
            <a:lvl6pPr indent="-342900" lvl="5" marL="27432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6pPr>
            <a:lvl7pPr indent="-342900" lvl="6" marL="3200400" algn="l">
              <a:spcBef>
                <a:spcPts val="300"/>
              </a:spcBef>
              <a:spcAft>
                <a:spcPts val="0"/>
              </a:spcAft>
              <a:buSzPts val="1800"/>
              <a:buChar char="▫"/>
              <a:defRPr/>
            </a:lvl7pPr>
            <a:lvl8pPr indent="-342900" lvl="7" marL="36576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spcBef>
                <a:spcPts val="3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9" name="Google Shape;89;p16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6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6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7"/>
          <p:cNvSpPr/>
          <p:nvPr/>
        </p:nvSpPr>
        <p:spPr>
          <a:xfrm>
            <a:off x="1" y="366818"/>
            <a:ext cx="9144000" cy="84407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" name="Google Shape;7;p7"/>
          <p:cNvSpPr/>
          <p:nvPr/>
        </p:nvSpPr>
        <p:spPr>
          <a:xfrm>
            <a:off x="0" y="-1"/>
            <a:ext cx="9144000" cy="310663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8" name="Google Shape;8;p7"/>
          <p:cNvSpPr/>
          <p:nvPr/>
        </p:nvSpPr>
        <p:spPr>
          <a:xfrm>
            <a:off x="0" y="308276"/>
            <a:ext cx="9144001" cy="9144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" name="Google Shape;9;p7"/>
          <p:cNvSpPr/>
          <p:nvPr/>
        </p:nvSpPr>
        <p:spPr>
          <a:xfrm flipH="1" rot="10800000">
            <a:off x="5410182" y="360246"/>
            <a:ext cx="3733819" cy="9108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" name="Google Shape;10;p7"/>
          <p:cNvSpPr/>
          <p:nvPr/>
        </p:nvSpPr>
        <p:spPr>
          <a:xfrm flipH="1" rot="10800000">
            <a:off x="5410200" y="440112"/>
            <a:ext cx="3733801" cy="180035"/>
          </a:xfrm>
          <a:prstGeom prst="rect">
            <a:avLst/>
          </a:prstGeom>
          <a:solidFill>
            <a:schemeClr val="accent2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" name="Google Shape;11;p7"/>
          <p:cNvSpPr/>
          <p:nvPr/>
        </p:nvSpPr>
        <p:spPr>
          <a:xfrm>
            <a:off x="5407339" y="497504"/>
            <a:ext cx="3063240" cy="27432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" name="Google Shape;12;p7"/>
          <p:cNvSpPr/>
          <p:nvPr/>
        </p:nvSpPr>
        <p:spPr>
          <a:xfrm>
            <a:off x="7373646" y="588943"/>
            <a:ext cx="1600200" cy="36576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" name="Google Shape;13;p7"/>
          <p:cNvSpPr/>
          <p:nvPr/>
        </p:nvSpPr>
        <p:spPr>
          <a:xfrm>
            <a:off x="9084966" y="-2001"/>
            <a:ext cx="57626" cy="621792"/>
          </a:xfrm>
          <a:prstGeom prst="rect">
            <a:avLst/>
          </a:prstGeom>
          <a:solidFill>
            <a:srgbClr val="FFFFFF">
              <a:alpha val="6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" name="Google Shape;14;p7"/>
          <p:cNvSpPr/>
          <p:nvPr/>
        </p:nvSpPr>
        <p:spPr>
          <a:xfrm>
            <a:off x="9044481" y="-2001"/>
            <a:ext cx="27432" cy="621792"/>
          </a:xfrm>
          <a:prstGeom prst="rect">
            <a:avLst/>
          </a:prstGeom>
          <a:solidFill>
            <a:srgbClr val="FFFFFF">
              <a:alpha val="6470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" name="Google Shape;15;p7"/>
          <p:cNvSpPr/>
          <p:nvPr/>
        </p:nvSpPr>
        <p:spPr>
          <a:xfrm>
            <a:off x="9025428" y="-2001"/>
            <a:ext cx="9144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" name="Google Shape;16;p7"/>
          <p:cNvSpPr/>
          <p:nvPr/>
        </p:nvSpPr>
        <p:spPr>
          <a:xfrm>
            <a:off x="8975423" y="-2001"/>
            <a:ext cx="27432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" name="Google Shape;17;p7"/>
          <p:cNvSpPr/>
          <p:nvPr/>
        </p:nvSpPr>
        <p:spPr>
          <a:xfrm>
            <a:off x="8915677" y="380"/>
            <a:ext cx="54864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" name="Google Shape;18;p7"/>
          <p:cNvSpPr/>
          <p:nvPr/>
        </p:nvSpPr>
        <p:spPr>
          <a:xfrm>
            <a:off x="8873475" y="380"/>
            <a:ext cx="9144" cy="585216"/>
          </a:xfrm>
          <a:prstGeom prst="rect">
            <a:avLst/>
          </a:prstGeom>
          <a:solidFill>
            <a:srgbClr val="FFFFFF">
              <a:alpha val="2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" name="Google Shape;19;p7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  <a:defRPr b="0" i="0" sz="4000" u="none" cap="none" strike="noStrik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20" name="Google Shape;20;p7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Georgia"/>
              <a:buChar char="•"/>
              <a:defRPr b="0" i="0" sz="2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-3937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2600"/>
              <a:buFont typeface="Georgia"/>
              <a:buChar char="▫"/>
              <a:defRPr b="0" i="0" sz="26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-381000" lvl="2" marL="1371600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-36830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oto Sans Symbols"/>
              <a:buChar char="●"/>
              <a:defRPr b="0" i="0" sz="2200" u="none" cap="none" strike="noStrike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-35560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Georgia"/>
              <a:buChar char="▫"/>
              <a:defRPr b="0" i="0" sz="20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-34290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Georgia"/>
              <a:buChar char="▫"/>
              <a:defRPr b="0" i="0" sz="18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-33020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Georgia"/>
              <a:buChar char="▫"/>
              <a:defRPr b="0" i="0" sz="16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500"/>
              <a:buFont typeface="Georgia"/>
              <a:buChar char="◦"/>
              <a:defRPr b="0" i="0" sz="15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-31750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Georgia"/>
              <a:buChar char="◦"/>
              <a:defRPr b="0" i="0" sz="1400" u="none" cap="none" strike="noStrike">
                <a:solidFill>
                  <a:schemeClr val="accent3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1" name="Google Shape;21;p7"/>
          <p:cNvSpPr txBox="1"/>
          <p:nvPr>
            <p:ph idx="10" type="dt"/>
          </p:nvPr>
        </p:nvSpPr>
        <p:spPr>
          <a:xfrm>
            <a:off x="6586536" y="612648"/>
            <a:ext cx="957264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2" name="Google Shape;22;p7"/>
          <p:cNvSpPr txBox="1"/>
          <p:nvPr>
            <p:ph idx="11" type="ftr"/>
          </p:nvPr>
        </p:nvSpPr>
        <p:spPr>
          <a:xfrm>
            <a:off x="5257800" y="612648"/>
            <a:ext cx="132588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chemeClr val="accent2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  <p:sp>
        <p:nvSpPr>
          <p:cNvPr id="23" name="Google Shape;23;p7"/>
          <p:cNvSpPr txBox="1"/>
          <p:nvPr>
            <p:ph idx="12" type="sldNum"/>
          </p:nvPr>
        </p:nvSpPr>
        <p:spPr>
          <a:xfrm>
            <a:off x="8174736" y="2272"/>
            <a:ext cx="7620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/>
          <p:nvPr>
            <p:ph type="ctrTitle"/>
          </p:nvPr>
        </p:nvSpPr>
        <p:spPr>
          <a:xfrm>
            <a:off x="457200" y="2339975"/>
            <a:ext cx="84582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rebuchet MS"/>
              <a:buNone/>
            </a:pPr>
            <a:r>
              <a:rPr lang="en-US"/>
              <a:t>Performing Style Transfer using GANs vs. CNNs</a:t>
            </a:r>
            <a:endParaRPr/>
          </a:p>
        </p:txBody>
      </p:sp>
      <p:sp>
        <p:nvSpPr>
          <p:cNvPr id="109" name="Google Shape;109;p1"/>
          <p:cNvSpPr txBox="1"/>
          <p:nvPr>
            <p:ph idx="1" type="subTitle"/>
          </p:nvPr>
        </p:nvSpPr>
        <p:spPr>
          <a:xfrm>
            <a:off x="457200" y="3899938"/>
            <a:ext cx="49530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64008" rtl="0" algn="l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Manmeet Singh</a:t>
            </a:r>
            <a:endParaRPr/>
          </a:p>
          <a:p>
            <a:pPr indent="0" lvl="0" marL="64008" rtl="0" algn="l">
              <a:spcBef>
                <a:spcPts val="300"/>
              </a:spcBef>
              <a:spcAft>
                <a:spcPts val="0"/>
              </a:spcAft>
              <a:buSzPts val="2400"/>
              <a:buNone/>
            </a:pPr>
            <a:r>
              <a:rPr lang="en-US"/>
              <a:t>Chinmay Vadgama</a:t>
            </a:r>
            <a:endParaRPr/>
          </a:p>
          <a:p>
            <a:pPr indent="0" lvl="0" marL="64008" rtl="0" algn="l">
              <a:spcBef>
                <a:spcPts val="300"/>
              </a:spcBef>
              <a:spcAft>
                <a:spcPts val="0"/>
              </a:spcAft>
              <a:buSzPts val="2400"/>
              <a:buNone/>
            </a:pPr>
            <a:r>
              <a:rPr lang="en-US"/>
              <a:t>Aditya Wadnerkar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85887d41e3_1_20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Deployment</a:t>
            </a:r>
            <a:endParaRPr/>
          </a:p>
        </p:txBody>
      </p:sp>
      <p:sp>
        <p:nvSpPr>
          <p:cNvPr id="183" name="Google Shape;183;g85887d41e3_1_20"/>
          <p:cNvSpPr txBox="1"/>
          <p:nvPr>
            <p:ph idx="2" type="body"/>
          </p:nvPr>
        </p:nvSpPr>
        <p:spPr>
          <a:xfrm>
            <a:off x="120550" y="2209800"/>
            <a:ext cx="3589800" cy="4526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3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Flask app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Hosted on AWS</a:t>
            </a:r>
            <a:endParaRPr/>
          </a:p>
        </p:txBody>
      </p:sp>
      <p:pic>
        <p:nvPicPr>
          <p:cNvPr id="184" name="Google Shape;184;g85887d41e3_1_20"/>
          <p:cNvPicPr preferRelativeResize="0"/>
          <p:nvPr/>
        </p:nvPicPr>
        <p:blipFill rotWithShape="1">
          <a:blip r:embed="rId3">
            <a:alphaModFix/>
          </a:blip>
          <a:srcRect b="5128" l="2092" r="1494" t="8246"/>
          <a:stretch/>
        </p:blipFill>
        <p:spPr>
          <a:xfrm>
            <a:off x="3823100" y="1249875"/>
            <a:ext cx="5092301" cy="2785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85887d41e3_1_20"/>
          <p:cNvPicPr preferRelativeResize="0"/>
          <p:nvPr/>
        </p:nvPicPr>
        <p:blipFill rotWithShape="1">
          <a:blip r:embed="rId4">
            <a:alphaModFix/>
          </a:blip>
          <a:srcRect b="5568" l="1556" r="2354" t="8498"/>
          <a:stretch/>
        </p:blipFill>
        <p:spPr>
          <a:xfrm>
            <a:off x="3823100" y="4187744"/>
            <a:ext cx="5092301" cy="2477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85887d41e3_1_5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Applications</a:t>
            </a:r>
            <a:endParaRPr/>
          </a:p>
        </p:txBody>
      </p:sp>
      <p:sp>
        <p:nvSpPr>
          <p:cNvPr id="191" name="Google Shape;191;g85887d41e3_1_5"/>
          <p:cNvSpPr txBox="1"/>
          <p:nvPr>
            <p:ph idx="1" type="body"/>
          </p:nvPr>
        </p:nvSpPr>
        <p:spPr>
          <a:xfrm>
            <a:off x="2457175" y="5604550"/>
            <a:ext cx="3756900" cy="8100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Filters for Photo Editing Apps</a:t>
            </a:r>
            <a:endParaRPr/>
          </a:p>
        </p:txBody>
      </p:sp>
      <p:pic>
        <p:nvPicPr>
          <p:cNvPr id="192" name="Google Shape;192;g85887d41e3_1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525" y="2539550"/>
            <a:ext cx="4419603" cy="2486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g85887d41e3_1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4853" y="2599038"/>
            <a:ext cx="4208072" cy="2367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5887d41e3_1_11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Applications</a:t>
            </a:r>
            <a:endParaRPr/>
          </a:p>
        </p:txBody>
      </p:sp>
      <p:sp>
        <p:nvSpPr>
          <p:cNvPr id="199" name="Google Shape;199;g85887d41e3_1_11"/>
          <p:cNvSpPr txBox="1"/>
          <p:nvPr>
            <p:ph idx="2" type="body"/>
          </p:nvPr>
        </p:nvSpPr>
        <p:spPr>
          <a:xfrm>
            <a:off x="2088900" y="5678425"/>
            <a:ext cx="4966200" cy="6474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Virtual Dressing Room (Online Shopping)</a:t>
            </a:r>
            <a:endParaRPr/>
          </a:p>
        </p:txBody>
      </p:sp>
      <p:pic>
        <p:nvPicPr>
          <p:cNvPr id="200" name="Google Shape;200;g85887d41e3_1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0688" y="2362200"/>
            <a:ext cx="5622619" cy="316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</a:pPr>
            <a:r>
              <a:rPr lang="en-US"/>
              <a:t>Lessons Learned</a:t>
            </a:r>
            <a:endParaRPr/>
          </a:p>
        </p:txBody>
      </p:sp>
      <p:sp>
        <p:nvSpPr>
          <p:cNvPr id="206" name="Google Shape;206;p6"/>
          <p:cNvSpPr txBox="1"/>
          <p:nvPr>
            <p:ph idx="1" type="body"/>
          </p:nvPr>
        </p:nvSpPr>
        <p:spPr>
          <a:xfrm>
            <a:off x="304800" y="2209800"/>
            <a:ext cx="84582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32" lvl="0" marL="36576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Working with GANs and CNNs in Tensorflow</a:t>
            </a:r>
            <a:endParaRPr/>
          </a:p>
          <a:p>
            <a:pPr indent="-256032" lvl="0" marL="365760" rtl="0" algn="l">
              <a:spcBef>
                <a:spcPts val="3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Gathering large amount of training data</a:t>
            </a:r>
            <a:endParaRPr/>
          </a:p>
          <a:p>
            <a:pPr indent="-256032" lvl="0" marL="365760" rtl="0" algn="l">
              <a:spcBef>
                <a:spcPts val="3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Setting up a training environment with 1060 GTX</a:t>
            </a:r>
            <a:endParaRPr/>
          </a:p>
          <a:p>
            <a:pPr indent="-256032" lvl="0" marL="365760" rtl="0" algn="l">
              <a:spcBef>
                <a:spcPts val="3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Tuning hyper-parameters</a:t>
            </a:r>
            <a:endParaRPr/>
          </a:p>
          <a:p>
            <a:pPr indent="-246887" lvl="1" marL="658368" rtl="0" algn="l">
              <a:spcBef>
                <a:spcPts val="300"/>
              </a:spcBef>
              <a:spcAft>
                <a:spcPts val="0"/>
              </a:spcAft>
              <a:buSzPts val="2600"/>
              <a:buChar char="▫"/>
            </a:pPr>
            <a:r>
              <a:rPr lang="en-US"/>
              <a:t>Managing realistic expectations regarding performance gain</a:t>
            </a:r>
            <a:endParaRPr/>
          </a:p>
          <a:p>
            <a:pPr indent="-457200" lvl="0" marL="576072" rtl="0" algn="l">
              <a:spcBef>
                <a:spcPts val="3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Model Deployment via TFX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</a:pPr>
            <a:r>
              <a:rPr lang="en-US"/>
              <a:t>Project Overview</a:t>
            </a:r>
            <a:endParaRPr/>
          </a:p>
        </p:txBody>
      </p:sp>
      <p:sp>
        <p:nvSpPr>
          <p:cNvPr id="115" name="Google Shape;115;p2"/>
          <p:cNvSpPr txBox="1"/>
          <p:nvPr>
            <p:ph idx="1" type="body"/>
          </p:nvPr>
        </p:nvSpPr>
        <p:spPr>
          <a:xfrm>
            <a:off x="457200" y="2249424"/>
            <a:ext cx="8229600" cy="43251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32" lvl="0" marL="36576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We performed a comparison between two style transfer techniques</a:t>
            </a:r>
            <a:endParaRPr/>
          </a:p>
          <a:p>
            <a:pPr indent="-246887" lvl="1" marL="658368" rtl="0" algn="l">
              <a:spcBef>
                <a:spcPts val="300"/>
              </a:spcBef>
              <a:spcAft>
                <a:spcPts val="0"/>
              </a:spcAft>
              <a:buSzPts val="2600"/>
              <a:buChar char="▫"/>
            </a:pPr>
            <a:r>
              <a:rPr lang="en-US"/>
              <a:t>CNNs</a:t>
            </a:r>
            <a:endParaRPr/>
          </a:p>
          <a:p>
            <a:pPr indent="-246887" lvl="1" marL="658368" rtl="0" algn="l">
              <a:spcBef>
                <a:spcPts val="300"/>
              </a:spcBef>
              <a:spcAft>
                <a:spcPts val="0"/>
              </a:spcAft>
              <a:buSzPts val="2600"/>
              <a:buChar char="▫"/>
            </a:pPr>
            <a:r>
              <a:rPr lang="en-US"/>
              <a:t>GANs</a:t>
            </a:r>
            <a:endParaRPr/>
          </a:p>
          <a:p>
            <a:pPr indent="-256032" lvl="0" marL="365760" rtl="0" algn="l">
              <a:spcBef>
                <a:spcPts val="3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Custom Coded VGG19 using tensorflow 2.0</a:t>
            </a:r>
            <a:endParaRPr/>
          </a:p>
          <a:p>
            <a:pPr indent="-256032" lvl="0" marL="365760" rtl="0" algn="l">
              <a:spcBef>
                <a:spcPts val="3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Re-wrote cycleGAN using Tensorflow 2</a:t>
            </a:r>
            <a:endParaRPr/>
          </a:p>
          <a:p>
            <a:pPr indent="-256032" lvl="0" marL="365760" rtl="0" algn="l">
              <a:spcBef>
                <a:spcPts val="3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Trained models using custom desktop setup</a:t>
            </a:r>
            <a:endParaRPr/>
          </a:p>
          <a:p>
            <a:pPr indent="-256032" lvl="0" marL="365760" rtl="0" algn="l">
              <a:spcBef>
                <a:spcPts val="30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Deployed the comparison models side-by-side in web app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5887d41e3_0_17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Neural Style Transfer</a:t>
            </a:r>
            <a:endParaRPr/>
          </a:p>
        </p:txBody>
      </p:sp>
      <p:sp>
        <p:nvSpPr>
          <p:cNvPr id="121" name="Google Shape;121;g85887d41e3_0_17"/>
          <p:cNvSpPr txBox="1"/>
          <p:nvPr>
            <p:ph idx="1" type="body"/>
          </p:nvPr>
        </p:nvSpPr>
        <p:spPr>
          <a:xfrm>
            <a:off x="457200" y="2249424"/>
            <a:ext cx="8229600" cy="432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Problem Definition : </a:t>
            </a:r>
            <a:endParaRPr/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Char char="▫"/>
            </a:pPr>
            <a:r>
              <a:rPr b="1" lang="en-US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Neural style </a:t>
            </a:r>
            <a:r>
              <a:rPr b="1" lang="en-US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transfer</a:t>
            </a:r>
            <a:r>
              <a:rPr lang="en-US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is a technique where there are 3 images. </a:t>
            </a:r>
            <a:r>
              <a:rPr b="1" lang="en-US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Content</a:t>
            </a:r>
            <a:r>
              <a:rPr lang="en-US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image, </a:t>
            </a:r>
            <a:r>
              <a:rPr b="1" lang="en-US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Style</a:t>
            </a:r>
            <a:r>
              <a:rPr lang="en-US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image and </a:t>
            </a:r>
            <a:r>
              <a:rPr b="1" lang="en-US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input</a:t>
            </a:r>
            <a:r>
              <a:rPr lang="en-US" sz="2000">
                <a:solidFill>
                  <a:srgbClr val="000000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image. We want to retain content of the content image into our input image and we want to retain style of the style image into our input image.</a:t>
            </a:r>
            <a:endParaRPr sz="34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122" name="Google Shape;122;g85887d41e3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00" y="4064675"/>
            <a:ext cx="8947026" cy="2703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85887d41e3_2_0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Style Transfer with VGG19 CNN</a:t>
            </a:r>
            <a:endParaRPr/>
          </a:p>
        </p:txBody>
      </p:sp>
      <p:sp>
        <p:nvSpPr>
          <p:cNvPr id="128" name="Google Shape;128;g85887d41e3_2_0"/>
          <p:cNvSpPr txBox="1"/>
          <p:nvPr>
            <p:ph idx="1" type="body"/>
          </p:nvPr>
        </p:nvSpPr>
        <p:spPr>
          <a:xfrm>
            <a:off x="457200" y="2249424"/>
            <a:ext cx="8229600" cy="432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VGG19 Architecture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Content Loss and Style Loss</a:t>
            </a:r>
            <a:endParaRPr/>
          </a:p>
        </p:txBody>
      </p:sp>
      <p:pic>
        <p:nvPicPr>
          <p:cNvPr id="129" name="Google Shape;129;g85887d41e3_2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025" y="3606475"/>
            <a:ext cx="8310776" cy="310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85887d41e3_2_5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Content Loss and Style Loss	</a:t>
            </a:r>
            <a:endParaRPr/>
          </a:p>
        </p:txBody>
      </p:sp>
      <p:sp>
        <p:nvSpPr>
          <p:cNvPr id="135" name="Google Shape;135;g85887d41e3_2_5"/>
          <p:cNvSpPr txBox="1"/>
          <p:nvPr>
            <p:ph idx="1" type="body"/>
          </p:nvPr>
        </p:nvSpPr>
        <p:spPr>
          <a:xfrm>
            <a:off x="457200" y="2249424"/>
            <a:ext cx="8229600" cy="432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Content Loss:	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US"/>
              <a:t>Style Loss:</a:t>
            </a:r>
            <a:endParaRPr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g85887d41e3_2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475" y="2856200"/>
            <a:ext cx="5048250" cy="78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85887d41e3_2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6913" y="4807950"/>
            <a:ext cx="4429387" cy="191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5887d41e3_2_16"/>
          <p:cNvSpPr txBox="1"/>
          <p:nvPr>
            <p:ph type="title"/>
          </p:nvPr>
        </p:nvSpPr>
        <p:spPr>
          <a:xfrm>
            <a:off x="457200" y="784875"/>
            <a:ext cx="8229600" cy="1066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00"/>
              <a:t>VGG19 loss convergence and output</a:t>
            </a:r>
            <a:endParaRPr sz="3900"/>
          </a:p>
        </p:txBody>
      </p:sp>
      <p:pic>
        <p:nvPicPr>
          <p:cNvPr id="143" name="Google Shape;143;g85887d41e3_2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2750" y="4099350"/>
            <a:ext cx="2649000" cy="264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g85887d41e3_2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22750" y="1851675"/>
            <a:ext cx="4495351" cy="224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85887d41e3_2_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30175" y="1851672"/>
            <a:ext cx="3156625" cy="224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85887d41e3_2_16"/>
          <p:cNvSpPr txBox="1"/>
          <p:nvPr/>
        </p:nvSpPr>
        <p:spPr>
          <a:xfrm>
            <a:off x="4064675" y="5121125"/>
            <a:ext cx="3491700" cy="12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500 Iterations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1 Style Transfer Learning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140 Seconds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Starts converging in 20-30 sec duration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Device : GTX GPU (Colab) 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5887d41e3_0_6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CycleGAN High Level</a:t>
            </a:r>
            <a:endParaRPr/>
          </a:p>
        </p:txBody>
      </p:sp>
      <p:sp>
        <p:nvSpPr>
          <p:cNvPr id="152" name="Google Shape;152;g85887d41e3_0_6"/>
          <p:cNvSpPr txBox="1"/>
          <p:nvPr>
            <p:ph idx="1" type="body"/>
          </p:nvPr>
        </p:nvSpPr>
        <p:spPr>
          <a:xfrm>
            <a:off x="457200" y="2249425"/>
            <a:ext cx="3472800" cy="4325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l">
              <a:spcBef>
                <a:spcPts val="30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Basic goal is to take 2 datasets and learn the difference in their distributions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Objective functions: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Adversarial loss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Cycle consistency loss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US" sz="2000"/>
              <a:t>Discriminators are PatchGANs</a:t>
            </a:r>
            <a:endParaRPr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-US" sz="2000"/>
              <a:t>Look at surface level features of a small segment of image</a:t>
            </a:r>
            <a:endParaRPr sz="20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g85887d41e3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2675" y="2148200"/>
            <a:ext cx="4909202" cy="24144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</a:pPr>
            <a:r>
              <a:rPr lang="en-US"/>
              <a:t>cycleGAN Metrics</a:t>
            </a:r>
            <a:endParaRPr/>
          </a:p>
        </p:txBody>
      </p:sp>
      <p:pic>
        <p:nvPicPr>
          <p:cNvPr id="159" name="Google Shape;15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8937" y="2175225"/>
            <a:ext cx="4465002" cy="1325894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"/>
          <p:cNvSpPr txBox="1"/>
          <p:nvPr/>
        </p:nvSpPr>
        <p:spPr>
          <a:xfrm>
            <a:off x="5779751" y="3454175"/>
            <a:ext cx="2683200" cy="3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Loss </a:t>
            </a:r>
            <a:r>
              <a:rPr lang="en-US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Generator A to B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61" name="Google Shape;161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0625" y="4445950"/>
            <a:ext cx="4465001" cy="1492667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"/>
          <p:cNvSpPr txBox="1"/>
          <p:nvPr/>
        </p:nvSpPr>
        <p:spPr>
          <a:xfrm>
            <a:off x="5638800" y="6091834"/>
            <a:ext cx="245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Loss </a:t>
            </a:r>
            <a:r>
              <a:rPr lang="en-US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Generator B to A</a:t>
            </a:r>
            <a:endParaRPr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63" name="Google Shape;163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1039" y="2271964"/>
            <a:ext cx="3953111" cy="1248313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"/>
          <p:cNvSpPr txBox="1"/>
          <p:nvPr/>
        </p:nvSpPr>
        <p:spPr>
          <a:xfrm>
            <a:off x="1749521" y="3558675"/>
            <a:ext cx="19923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Loss Discriminator A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65" name="Google Shape;165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750" y="4555375"/>
            <a:ext cx="3953098" cy="1444948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3"/>
          <p:cNvSpPr txBox="1"/>
          <p:nvPr/>
        </p:nvSpPr>
        <p:spPr>
          <a:xfrm>
            <a:off x="1516492" y="6000325"/>
            <a:ext cx="1995300" cy="5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eorgia"/>
                <a:ea typeface="Georgia"/>
                <a:cs typeface="Georgia"/>
                <a:sym typeface="Georgia"/>
              </a:rPr>
              <a:t>Loss Discriminator B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5"/>
          <p:cNvSpPr txBox="1"/>
          <p:nvPr>
            <p:ph type="title"/>
          </p:nvPr>
        </p:nvSpPr>
        <p:spPr>
          <a:xfrm>
            <a:off x="457200" y="11430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Trebuchet MS"/>
              <a:buNone/>
            </a:pPr>
            <a:r>
              <a:rPr lang="en-US"/>
              <a:t>cycleGAN Cyclic Loss</a:t>
            </a:r>
            <a:endParaRPr/>
          </a:p>
        </p:txBody>
      </p:sp>
      <p:sp>
        <p:nvSpPr>
          <p:cNvPr id="172" name="Google Shape;172;p5"/>
          <p:cNvSpPr txBox="1"/>
          <p:nvPr>
            <p:ph idx="1" type="body"/>
          </p:nvPr>
        </p:nvSpPr>
        <p:spPr>
          <a:xfrm>
            <a:off x="457200" y="2249424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56032" lvl="0" marL="36576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Represents the encoder decoder to encoder process</a:t>
            </a:r>
            <a:endParaRPr/>
          </a:p>
          <a:p>
            <a:pPr indent="-256032" lvl="0" marL="365760" rtl="0" algn="l">
              <a:spcBef>
                <a:spcPts val="3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Discriminator comes after the second step</a:t>
            </a:r>
            <a:endParaRPr/>
          </a:p>
          <a:p>
            <a:pPr indent="-256032" lvl="0" marL="365760" rtl="0" algn="l">
              <a:spcBef>
                <a:spcPts val="3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This steps allows for unpaired learning</a:t>
            </a:r>
            <a:endParaRPr/>
          </a:p>
        </p:txBody>
      </p:sp>
      <p:pic>
        <p:nvPicPr>
          <p:cNvPr id="173" name="Google Shape;173;p5"/>
          <p:cNvPicPr preferRelativeResize="0"/>
          <p:nvPr>
            <p:ph idx="2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0681" y="2170875"/>
            <a:ext cx="4476900" cy="155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70676" y="4296827"/>
            <a:ext cx="4476899" cy="147161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5"/>
          <p:cNvSpPr txBox="1"/>
          <p:nvPr/>
        </p:nvSpPr>
        <p:spPr>
          <a:xfrm>
            <a:off x="5638800" y="3828534"/>
            <a:ext cx="245612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Loss Cycle A to B to A 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6" name="Google Shape;176;p5"/>
          <p:cNvSpPr/>
          <p:nvPr/>
        </p:nvSpPr>
        <p:spPr>
          <a:xfrm>
            <a:off x="5638800" y="5867400"/>
            <a:ext cx="245612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Loss Cycle B to A to B 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77" name="Google Shape;177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1975" y="4296824"/>
            <a:ext cx="3669050" cy="2271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rban">
  <a:themeElements>
    <a:clrScheme name="Urban">
      <a:dk1>
        <a:srgbClr val="000000"/>
      </a:dk1>
      <a:lt1>
        <a:srgbClr val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manmeet singh</dc:creator>
</cp:coreProperties>
</file>